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/>
    <p:restoredTop sz="94667"/>
  </p:normalViewPr>
  <p:slideViewPr>
    <p:cSldViewPr snapToGrid="0" snapToObjects="1">
      <p:cViewPr varScale="1">
        <p:scale>
          <a:sx n="136" d="100"/>
          <a:sy n="136" d="100"/>
        </p:scale>
        <p:origin x="22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CFCCC-84B5-E548-A858-BF12B55C4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A9D3B-4327-204B-B7E7-483C84191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F1ACA-F450-1E41-848D-F6BFA18D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2555-0BFF-E84B-8248-6ECF60875819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B7EA3-13B5-6F4A-A6C0-0A6C576FD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77CAD-0231-C645-8473-A4481E40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3377-7144-C049-963A-76C6877A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2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19E69-2DE4-5543-BBE1-2656DE2FF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2D33C-48E8-3B42-BA9C-AEF8EB935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5FDD0-637F-D448-ACB4-2F60FAA3C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2555-0BFF-E84B-8248-6ECF60875819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CC125-4047-6148-B031-E96F34DC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4DBF2-2268-F74E-8B8D-74CFB312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3377-7144-C049-963A-76C6877A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7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B68140-265C-4740-8A6C-2858A6F76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F7A31-DBF7-CB4E-BA28-7C35BD719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0C1E0-B7C4-754E-887D-2CC8A8971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2555-0BFF-E84B-8248-6ECF60875819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593C7-D7AC-6443-985E-10D09E7C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2E805-CE2F-F040-8A89-918E2E3DB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3377-7144-C049-963A-76C6877A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1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B62E-119C-AC4B-8928-643CAD5CC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0043B-B881-C241-B412-BDEC92E8E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B07B3-C185-F542-901F-268BE4E4A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2555-0BFF-E84B-8248-6ECF60875819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AA30C-FCD5-0D46-99B3-A5A80CA00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9C964-3213-184D-861A-7D0CAE4B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3377-7144-C049-963A-76C6877A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1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9A181-C818-EB4D-86B5-18EDF8B47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E328EE-FA09-384E-B426-43BFB2E18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A98B0-6634-FF4A-874C-2BF1291E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2555-0BFF-E84B-8248-6ECF60875819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BA457-C27A-5A4E-9C97-7FF88376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E133E-33D5-DA43-A219-03423CEF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3377-7144-C049-963A-76C6877A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0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B9509-F904-3547-ABED-DA0253543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CEE92-AFEC-2348-88CF-7DE767E3A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E9BCD-83A0-A441-A02C-71480F17E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3A6C3-2FAB-C64E-A304-DC4F45DCD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2555-0BFF-E84B-8248-6ECF60875819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FB121-DD21-3848-A44C-9D55EAE70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1CFB7-11D4-594B-AE26-CED9F898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3377-7144-C049-963A-76C6877A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4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9A71C-E95B-AF42-96FB-05F615270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861FC-E1BA-9045-BCED-2CB63649F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7B682-3694-D441-A1FF-64056F2BF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957B10-3F11-4848-A9AB-F372FBB561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C5919C-0721-B647-AE5B-BE168CD5F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496D8E-4790-4549-A165-6DDF8BCA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2555-0BFF-E84B-8248-6ECF60875819}" type="datetimeFigureOut">
              <a:rPr lang="en-US" smtClean="0"/>
              <a:t>2/5/19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DB6C07-F326-8847-B47F-6308FC52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EC782F-0ABF-D840-ADDD-8A8F3BDA1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3377-7144-C049-963A-76C6877A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5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39AA-B603-7548-86A8-2EFF28EF1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AF521D-F484-2740-AD8A-3CED070C2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2555-0BFF-E84B-8248-6ECF60875819}" type="datetimeFigureOut">
              <a:rPr lang="en-US" smtClean="0"/>
              <a:t>2/5/19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543E3E-3516-8C45-B588-FFEE8B4FE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B280D8-5257-0B4A-B492-538667FE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3377-7144-C049-963A-76C6877A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2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994625-7F9E-E044-B546-C71E374FD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2555-0BFF-E84B-8248-6ECF60875819}" type="datetimeFigureOut">
              <a:rPr lang="en-US" smtClean="0"/>
              <a:t>2/5/19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6A5456-280E-0F4C-96C6-8EF2E1F9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0374B-D851-FD41-AE1E-9710B6C7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3377-7144-C049-963A-76C6877A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0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B2AE0-9AA9-584F-97F3-89923C8FB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B564D-C93E-8940-AB6A-C7EE222FF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547DA-2C2B-7348-92FB-10BF61B3D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881E7-D040-C24F-B6FD-FB32F1297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2555-0BFF-E84B-8248-6ECF60875819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4A5D5-6505-A84A-ACEA-9B85F6C3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7D329-4B19-9B49-8D7F-00D9B31EC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3377-7144-C049-963A-76C6877A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7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F57A3-B048-F24C-9134-FC9EA21BC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49E25-F105-0F41-B6C2-66206402D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CCBFE-1192-AF42-A112-716E12ABE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6E43E2-4087-0242-B059-5579078F9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2555-0BFF-E84B-8248-6ECF60875819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2F046-910E-A849-9836-8FEA2F7F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D4D58-FDC4-A542-9C3F-2FAB02D9C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3377-7144-C049-963A-76C6877A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5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7F40F7-08B6-4A4A-BB39-8C494C3A7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89F53-7C11-E541-ABB1-DAB58A478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3B744-D2EE-A344-A493-1325C3722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52555-0BFF-E84B-8248-6ECF60875819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BAFE6-C7F9-1944-84A2-C65BDECAC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B7327-96C1-2548-A382-2DE794C00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C3377-7144-C049-963A-76C6877A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4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CA197-1635-F246-B915-0FB145CE72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/>
              <a:t>Inclusive Excellence Grants for Faculty and Graduate Students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43B5A-784B-8546-9A63-FE098D21A6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Presentation to the UMKC Faculty Senate</a:t>
            </a:r>
          </a:p>
          <a:p>
            <a:r>
              <a:rPr lang="en-US" dirty="0"/>
              <a:t>5 February 2019</a:t>
            </a:r>
          </a:p>
          <a:p>
            <a:r>
              <a:rPr lang="en-US" dirty="0"/>
              <a:t>Linda Mitchell</a:t>
            </a:r>
          </a:p>
        </p:txBody>
      </p:sp>
    </p:spTree>
    <p:extLst>
      <p:ext uri="{BB962C8B-B14F-4D97-AF65-F5344CB8AC3E}">
        <p14:creationId xmlns:p14="http://schemas.microsoft.com/office/powerpoint/2010/main" val="236759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FC0AB-5498-5042-99D9-37B348AD0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Inclusive Excellence Grants?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82BEE-E0C8-B145-8074-D04FC565D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Initiative coming from UM System in AY2017 to encourage greater research opportunities for projects that are focused on diversity, inclusivity, underrepresented groups, and are collaborative and interdisciplinary</a:t>
            </a:r>
          </a:p>
          <a:p>
            <a:r>
              <a:rPr lang="en-US" dirty="0"/>
              <a:t>Proposal developed by Linda Mitchell (leader) and Jerry Wyckoff; then by Mitchell and Steve </a:t>
            </a:r>
            <a:r>
              <a:rPr lang="en-US" dirty="0" err="1"/>
              <a:t>Dilks</a:t>
            </a:r>
            <a:r>
              <a:rPr lang="en-US" dirty="0"/>
              <a:t>; submitted through the Office of Diversity and Inclusion (VC Wilson) and accepted by System but not funded until Summer 2018.</a:t>
            </a:r>
          </a:p>
          <a:p>
            <a:r>
              <a:rPr lang="en-US" dirty="0"/>
              <a:t>Funding requested and accepted: $50,000 to be distributed at a maximum of $6000 per accepted proposal</a:t>
            </a:r>
          </a:p>
        </p:txBody>
      </p:sp>
    </p:spTree>
    <p:extLst>
      <p:ext uri="{BB962C8B-B14F-4D97-AF65-F5344CB8AC3E}">
        <p14:creationId xmlns:p14="http://schemas.microsoft.com/office/powerpoint/2010/main" val="60325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CE97A-9AE5-A34A-8C79-BDE5DCA10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2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Particulars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E8C33-7C2C-1747-A0AE-66E90203D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3" y="1046376"/>
            <a:ext cx="11340446" cy="5130587"/>
          </a:xfrm>
        </p:spPr>
        <p:txBody>
          <a:bodyPr/>
          <a:lstStyle/>
          <a:p>
            <a:r>
              <a:rPr lang="en-US" dirty="0"/>
              <a:t>The Inclusive Excellence Grants will support faculty and graduate students whose research and/or teaching focus on issues of inclusion, equity, gender, intersectionality, difference, discrimination, bias, and/or any of the “isms” associated with prejudice against or hatred of non-white-</a:t>
            </a:r>
            <a:r>
              <a:rPr lang="en-US" dirty="0" err="1"/>
              <a:t>cisabled</a:t>
            </a:r>
            <a:r>
              <a:rPr lang="en-US" dirty="0"/>
              <a:t>-heteronormativity  </a:t>
            </a:r>
          </a:p>
          <a:p>
            <a:r>
              <a:rPr lang="en-US" dirty="0"/>
              <a:t>Potentially funded activities include travel to present papers/posters at conferences, start-up research seed money, completion of publication projects, conducting research, paying for release time, development of new courses, seminars or training, start-up of dissertation or thesis research [not a comprehensive list]</a:t>
            </a:r>
          </a:p>
          <a:p>
            <a:r>
              <a:rPr lang="en-US" dirty="0"/>
              <a:t>Priority will be given for graduate students and collaborative projects between graduate students and faculty</a:t>
            </a:r>
          </a:p>
        </p:txBody>
      </p:sp>
    </p:spTree>
    <p:extLst>
      <p:ext uri="{BB962C8B-B14F-4D97-AF65-F5344CB8AC3E}">
        <p14:creationId xmlns:p14="http://schemas.microsoft.com/office/powerpoint/2010/main" val="345208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943AF-8D01-7544-ADDB-9053772BD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Will Assess Proposals?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63BA0-A6D8-074F-B176-AFC4584DA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Committee made up of 5 faculty members with professional fields appropriate to the proposals submitted, chaired by a member of the UMKC Faculty Senate Executive Committee (ex officio). Depending on the proposals submitted, committee composition may change every year.</a:t>
            </a:r>
          </a:p>
          <a:p>
            <a:r>
              <a:rPr lang="en-US" dirty="0"/>
              <a:t>Committee submits ranked recommendations to the VC for Diversity and Inclusion (VC Wilson) and the Chair and Chair-Elect of the Faculty Senate (or 2 member of the FSEC if these are unavailable). This group then makes the final award decisions.</a:t>
            </a:r>
          </a:p>
        </p:txBody>
      </p:sp>
    </p:spTree>
    <p:extLst>
      <p:ext uri="{BB962C8B-B14F-4D97-AF65-F5344CB8AC3E}">
        <p14:creationId xmlns:p14="http://schemas.microsoft.com/office/powerpoint/2010/main" val="209951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B12E7-1B67-FB47-B213-6FA9905E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Format for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C89ED-6298-F54E-A459-8BCFD894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formats will be used: one for proposals under $2,000 ($1–1,999); one for proposals $2,000 and above ($2,000–6,000). Budget information required for both proposals.</a:t>
            </a:r>
          </a:p>
          <a:p>
            <a:r>
              <a:rPr lang="en-US" dirty="0"/>
              <a:t>Formats based on standard forms utilized at UMKC: the WGS Development Grant form for the smaller grants and the ORS Funding for Excellence form for the larger grants</a:t>
            </a:r>
          </a:p>
          <a:p>
            <a:r>
              <a:rPr lang="en-US" dirty="0"/>
              <a:t>Awardees will be expected to submit post-award reports concerning the completion of the proposed project, study, research, etc.</a:t>
            </a:r>
          </a:p>
        </p:txBody>
      </p:sp>
    </p:spTree>
    <p:extLst>
      <p:ext uri="{BB962C8B-B14F-4D97-AF65-F5344CB8AC3E}">
        <p14:creationId xmlns:p14="http://schemas.microsoft.com/office/powerpoint/2010/main" val="17744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331C6D-C495-804A-9B20-C98BA9B0A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2320"/>
            <a:ext cx="10515600" cy="53042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Comparison of Forms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A35020-7230-5E4F-9CB2-4B7E257A2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5353" y="895546"/>
            <a:ext cx="5614447" cy="585404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b="1" dirty="0"/>
              <a:t>Inclusive Excellence Grants Application Form ($1–1,999)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Name(s) of Applicant(s):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Position(s) (faculty):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Program (graduate student):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Local/Campus Address:	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Local/Campus Phone: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E-Mail: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Department/Unit: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Project Title: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What is the total amount of money requested to support the project? [up to $1,999]: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Has this proposal been submitted previously for an IE Grant? [yes/no]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Will this grant be combined with another funding agency (internal or external)? [yes/no]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Please list all previous grants awarded for this project (internal and external) and dates awarded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Please indicate any publications that have resulted from this project thus far, if applicable, or indicate any courses you have already taught as a result of this project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Project Abstract (please attach a project abstract of no more than 250 words on a separate sheet)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113E-9FF6-4745-ABDB-68ADA0A59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95546"/>
            <a:ext cx="5715000" cy="57786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b="1" dirty="0"/>
              <a:t>Inclusive Excellence Grants </a:t>
            </a:r>
            <a:r>
              <a:rPr lang="en-US" sz="900" b="1" dirty="0" err="1"/>
              <a:t>Appllication</a:t>
            </a:r>
            <a:r>
              <a:rPr lang="en-US" sz="900" b="1" dirty="0"/>
              <a:t> Instructions ($2,000–6,000)</a:t>
            </a:r>
          </a:p>
          <a:p>
            <a:pPr marL="0" indent="0">
              <a:buNone/>
            </a:pPr>
            <a:r>
              <a:rPr lang="en-US" sz="900" b="1" dirty="0"/>
              <a:t>Narrative Outline. </a:t>
            </a:r>
            <a:r>
              <a:rPr lang="en-US" sz="900" dirty="0"/>
              <a:t>The narrative must not exceed 6 (numbered) pages. The bibliography is not included in the 6-page limitation. Proposals not conforming to this format will not be considered. Applicants should use the following outline when preparing the proposal narrative; however, additional sections may be added as appropriate to the specific request for funding.</a:t>
            </a:r>
          </a:p>
          <a:p>
            <a:pPr marL="0" lvl="0" indent="0">
              <a:buNone/>
            </a:pPr>
            <a:r>
              <a:rPr lang="en-US" sz="900" b="1" dirty="0"/>
              <a:t>Introduction </a:t>
            </a:r>
            <a:r>
              <a:rPr lang="en-US" sz="900" dirty="0"/>
              <a:t>(1/2 – 1 page suggested)</a:t>
            </a:r>
          </a:p>
          <a:p>
            <a:pPr marL="0" lvl="0" indent="0">
              <a:buNone/>
            </a:pPr>
            <a:r>
              <a:rPr lang="en-US" sz="900" b="1" dirty="0"/>
              <a:t>Project Goal and Objectives </a:t>
            </a:r>
            <a:r>
              <a:rPr lang="en-US" sz="900" dirty="0"/>
              <a:t>(1/2 -1 page suggested)</a:t>
            </a:r>
          </a:p>
          <a:p>
            <a:pPr marL="457200" lvl="1" indent="0">
              <a:buNone/>
            </a:pPr>
            <a:r>
              <a:rPr lang="en-US" sz="900" dirty="0"/>
              <a:t>Specific objectives including what the return on investment will be</a:t>
            </a:r>
          </a:p>
          <a:p>
            <a:pPr marL="457200" lvl="1" indent="0">
              <a:buNone/>
            </a:pPr>
            <a:r>
              <a:rPr lang="en-US" sz="900" dirty="0"/>
              <a:t>Significance, including a statement on the impact to UMKC</a:t>
            </a:r>
          </a:p>
          <a:p>
            <a:pPr marL="457200" lvl="1" indent="0">
              <a:buNone/>
            </a:pPr>
            <a:r>
              <a:rPr lang="en-US" sz="900" dirty="0"/>
              <a:t>Deliverable(s)</a:t>
            </a:r>
          </a:p>
          <a:p>
            <a:pPr marL="0" lvl="0" indent="0">
              <a:buNone/>
            </a:pPr>
            <a:r>
              <a:rPr lang="en-US" sz="900" b="1" dirty="0"/>
              <a:t>Project Background (</a:t>
            </a:r>
            <a:r>
              <a:rPr lang="en-US" sz="900" dirty="0"/>
              <a:t>1 page suggested)</a:t>
            </a:r>
          </a:p>
          <a:p>
            <a:pPr marL="457200" lvl="1" indent="0">
              <a:buNone/>
            </a:pPr>
            <a:r>
              <a:rPr lang="en-US" sz="900" dirty="0"/>
              <a:t>Previous work of applicant in proposed project area</a:t>
            </a:r>
          </a:p>
          <a:p>
            <a:pPr marL="457200" lvl="1" indent="0">
              <a:buNone/>
            </a:pPr>
            <a:r>
              <a:rPr lang="en-US" sz="900" dirty="0"/>
              <a:t>Prior work done by other scholars/researchers</a:t>
            </a:r>
          </a:p>
          <a:p>
            <a:pPr marL="457200" lvl="1" indent="0">
              <a:buNone/>
            </a:pPr>
            <a:r>
              <a:rPr lang="en-US" sz="900" dirty="0"/>
              <a:t>Relationship of proposed project to current state-of-the-field</a:t>
            </a:r>
          </a:p>
          <a:p>
            <a:pPr marL="457200" lvl="1" indent="0">
              <a:buNone/>
            </a:pPr>
            <a:r>
              <a:rPr lang="en-US" sz="900" dirty="0"/>
              <a:t>Description of how this project advances the field</a:t>
            </a:r>
          </a:p>
          <a:p>
            <a:pPr marL="0" lvl="0" indent="0">
              <a:buNone/>
            </a:pPr>
            <a:r>
              <a:rPr lang="en-US" sz="900" b="1" dirty="0"/>
              <a:t>General Plan of Work </a:t>
            </a:r>
            <a:r>
              <a:rPr lang="en-US" sz="900" dirty="0"/>
              <a:t>(Suggested maximum 3 pages)</a:t>
            </a:r>
          </a:p>
          <a:p>
            <a:pPr marL="457200" lvl="1" indent="0">
              <a:buNone/>
            </a:pPr>
            <a:r>
              <a:rPr lang="en-US" sz="900" dirty="0"/>
              <a:t>Design of activities to be undertaken</a:t>
            </a:r>
          </a:p>
          <a:p>
            <a:pPr marL="457200" lvl="1" indent="0">
              <a:buNone/>
            </a:pPr>
            <a:r>
              <a:rPr lang="en-US" sz="900" dirty="0"/>
              <a:t>Description of methods and procedures, if appropriate</a:t>
            </a:r>
          </a:p>
          <a:p>
            <a:pPr marL="457200" lvl="1" indent="0">
              <a:buNone/>
            </a:pPr>
            <a:r>
              <a:rPr lang="en-US" sz="900" dirty="0"/>
              <a:t>Plans for preservation, documentation, and sharing of data or products, if appropriate</a:t>
            </a:r>
          </a:p>
          <a:p>
            <a:pPr marL="457200" lvl="1" indent="0">
              <a:buNone/>
            </a:pPr>
            <a:r>
              <a:rPr lang="en-US" sz="900" dirty="0"/>
              <a:t>Description of collaboration with other individuals, if appropriate</a:t>
            </a:r>
          </a:p>
          <a:p>
            <a:pPr marL="457200" lvl="1" indent="0">
              <a:buNone/>
            </a:pPr>
            <a:r>
              <a:rPr lang="en-US" sz="900" dirty="0"/>
              <a:t>Timetable for completion of project within 1-year</a:t>
            </a:r>
          </a:p>
          <a:p>
            <a:pPr marL="0" lvl="0" indent="0">
              <a:buNone/>
            </a:pPr>
            <a:r>
              <a:rPr lang="en-US" sz="900" b="1" dirty="0"/>
              <a:t>Statement of Expected Achievements </a:t>
            </a:r>
            <a:r>
              <a:rPr lang="en-US" sz="900" dirty="0"/>
              <a:t>that will result from this award. (suggested 1/2 page)</a:t>
            </a:r>
          </a:p>
          <a:p>
            <a:pPr marL="0" lvl="0" indent="0">
              <a:buNone/>
            </a:pPr>
            <a:r>
              <a:rPr lang="en-US" sz="900" b="1" dirty="0"/>
              <a:t>Budget and Justification </a:t>
            </a:r>
            <a:endParaRPr lang="en-US" sz="900" dirty="0"/>
          </a:p>
          <a:p>
            <a:pPr marL="0" indent="0">
              <a:buNone/>
            </a:pPr>
            <a:r>
              <a:rPr lang="en-US" sz="900" dirty="0"/>
              <a:t>Please use the budget template provided and include a justification of budgeted items. Append both the template and justification to the application narrative by creating a single PDF file. (Not included in the 6-page limit)</a:t>
            </a:r>
          </a:p>
          <a:p>
            <a:pPr marL="0" lvl="0" indent="0">
              <a:buNone/>
            </a:pPr>
            <a:r>
              <a:rPr lang="en-US" sz="900" b="1" dirty="0"/>
              <a:t>Bibliography </a:t>
            </a:r>
            <a:r>
              <a:rPr lang="en-US" sz="900" dirty="0"/>
              <a:t>(Not included in the 6-page limit)</a:t>
            </a:r>
          </a:p>
          <a:p>
            <a:pPr marL="0" lvl="0" indent="0">
              <a:buNone/>
            </a:pPr>
            <a:r>
              <a:rPr lang="en-US" sz="900" b="1" dirty="0"/>
              <a:t>Appendix </a:t>
            </a:r>
            <a:r>
              <a:rPr lang="en-US" sz="900" dirty="0"/>
              <a:t>1-page appendix with figures, tables, etc. is allowed.</a:t>
            </a:r>
          </a:p>
          <a:p>
            <a:pPr marL="0" lvl="0" indent="0">
              <a:buNone/>
            </a:pPr>
            <a:r>
              <a:rPr lang="en-US" sz="900" b="1" dirty="0" err="1"/>
              <a:t>Biosketch</a:t>
            </a:r>
            <a:r>
              <a:rPr lang="en-US" sz="900" b="1" dirty="0"/>
              <a:t> </a:t>
            </a:r>
            <a:r>
              <a:rPr lang="en-US" sz="900" dirty="0"/>
              <a:t>1-Page </a:t>
            </a:r>
            <a:r>
              <a:rPr lang="en-US" sz="900" dirty="0" err="1"/>
              <a:t>biosketch</a:t>
            </a:r>
            <a:r>
              <a:rPr lang="en-US" sz="900" dirty="0"/>
              <a:t> including relevant publications and other scholarly activities (Not included in 6-page limit).</a:t>
            </a:r>
          </a:p>
          <a:p>
            <a:pPr marL="0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60650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BA3705-2074-CE4A-AF5C-4977C1F98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55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Timeline for Grants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9065E9-592A-7043-86B9-1D7AE6E66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8033"/>
            <a:ext cx="10515600" cy="4828930"/>
          </a:xfrm>
        </p:spPr>
        <p:txBody>
          <a:bodyPr>
            <a:normAutofit/>
          </a:bodyPr>
          <a:lstStyle/>
          <a:p>
            <a:r>
              <a:rPr lang="en-US" dirty="0"/>
              <a:t>Invitation to apply for IE Grants:  late February</a:t>
            </a:r>
          </a:p>
          <a:p>
            <a:r>
              <a:rPr lang="en-US" dirty="0"/>
              <a:t>Deadline for Proposals:  April 15, 2019</a:t>
            </a:r>
          </a:p>
          <a:p>
            <a:r>
              <a:rPr lang="en-US" dirty="0"/>
              <a:t>Committee assesses proposals and submits recommendations to VC Wilson and FSEC by April 30, 2019</a:t>
            </a:r>
          </a:p>
          <a:p>
            <a:r>
              <a:rPr lang="en-US" dirty="0"/>
              <a:t>Decision Committee announces awardees by May 6, 2019</a:t>
            </a:r>
          </a:p>
          <a:p>
            <a:r>
              <a:rPr lang="en-US" dirty="0"/>
              <a:t>Awards will begin to be funded by May 30, 2019 for AY 2018–2019 and in July for AY 2019–2020.</a:t>
            </a:r>
          </a:p>
          <a:p>
            <a:r>
              <a:rPr lang="en-US" dirty="0"/>
              <a:t>It is unclear whether the UM System will continue to award this money so presumption is that we will have funds until the $50,000 is used up.</a:t>
            </a:r>
          </a:p>
        </p:txBody>
      </p:sp>
    </p:spTree>
    <p:extLst>
      <p:ext uri="{BB962C8B-B14F-4D97-AF65-F5344CB8AC3E}">
        <p14:creationId xmlns:p14="http://schemas.microsoft.com/office/powerpoint/2010/main" val="1007980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826</Words>
  <Application>Microsoft Macintosh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Inclusive Excellence Grants for Faculty and Graduate Students</vt:lpstr>
      <vt:lpstr>What Are Inclusive Excellence Grants?</vt:lpstr>
      <vt:lpstr>The Particulars</vt:lpstr>
      <vt:lpstr>Who Will Assess Proposals?</vt:lpstr>
      <vt:lpstr>Format for Proposals</vt:lpstr>
      <vt:lpstr>Comparison of Forms</vt:lpstr>
      <vt:lpstr>Timeline for Grants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Excellence Grants for Faculty and Graduate Students</dc:title>
  <dc:creator>Linda Mitchell</dc:creator>
  <cp:lastModifiedBy>Linda Mitchell</cp:lastModifiedBy>
  <cp:revision>7</cp:revision>
  <dcterms:created xsi:type="dcterms:W3CDTF">2019-02-05T18:41:25Z</dcterms:created>
  <dcterms:modified xsi:type="dcterms:W3CDTF">2019-02-05T19:36:41Z</dcterms:modified>
</cp:coreProperties>
</file>